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1" r:id="rId5"/>
    <p:sldId id="259" r:id="rId6"/>
    <p:sldId id="260" r:id="rId7"/>
    <p:sldId id="263" r:id="rId8"/>
    <p:sldId id="264" r:id="rId9"/>
    <p:sldId id="265" r:id="rId10"/>
    <p:sldId id="273" r:id="rId11"/>
    <p:sldId id="266" r:id="rId12"/>
    <p:sldId id="274" r:id="rId13"/>
    <p:sldId id="267" r:id="rId14"/>
    <p:sldId id="268" r:id="rId15"/>
    <p:sldId id="269" r:id="rId16"/>
    <p:sldId id="270" r:id="rId17"/>
    <p:sldId id="275" r:id="rId18"/>
    <p:sldId id="271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D3871-FD79-4414-8D13-C38BE7896054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DAF22-3BD0-43B3-B1DC-7D88AF11C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20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66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3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50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77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18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09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9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4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1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89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6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A43FB-44B1-4A73-A261-E358EBB242C7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DF5F1-6C86-4B81-8611-DFF94881A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2830" y="153823"/>
            <a:ext cx="64956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Методическая разработка на тему:</a:t>
            </a:r>
          </a:p>
          <a:p>
            <a:pPr algn="ctr"/>
            <a:r>
              <a:rPr lang="ru-RU" sz="4800" b="1" dirty="0" smtClean="0">
                <a:ln>
                  <a:solidFill>
                    <a:srgbClr val="C00000"/>
                  </a:solidFill>
                </a:ln>
                <a:latin typeface="Monotype Corsiva" panose="03010101010201010101" pitchFamily="66" charset="0"/>
              </a:rPr>
              <a:t>«Стилизация в пейзаже»</a:t>
            </a:r>
            <a:endParaRPr lang="ru-RU" sz="4800" b="1" dirty="0">
              <a:ln>
                <a:solidFill>
                  <a:srgbClr val="C00000"/>
                </a:solidFill>
              </a:ln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0133" y="1705451"/>
            <a:ext cx="9254836" cy="139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учебному предмету «Композиция прикладная»</a:t>
            </a:r>
            <a:endParaRPr lang="ru-RU" sz="20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учащихся 5 класса ДПОП в области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декоративно-прикладного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искусства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Декоративно-прикладное творчество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3278" y="3560302"/>
            <a:ext cx="3948546" cy="157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497205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Автор-составитель:</a:t>
            </a:r>
            <a:endPara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497205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Щербакова Ирина Александровна,</a:t>
            </a:r>
            <a:endPara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497205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 МБУДО</a:t>
            </a:r>
            <a:endPara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497205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«Детская школа искусств №4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497205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Ангарск, 2020 год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78" y="1132627"/>
            <a:ext cx="5809663" cy="48941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494" y="976559"/>
            <a:ext cx="4762226" cy="5206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9779" y="234586"/>
            <a:ext cx="4205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«Стилизация в пейзаже»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5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172" y="140326"/>
            <a:ext cx="6908799" cy="6586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Цвет в декоративной стилизации пейзажа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процессе творческой деятельности учащиеся должны овладеть цветовой грамотой, знать свойства определенных цветовых сочетаний и способы их взаимодействия в композиции; учитывать связь формы и цвета, закономерности построения гармоничных соотношений.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признаки цвета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Цветовой тон (качество хроматического цвета),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Насыщенность (степень наличия пигмента),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Светлота (напряженность цвета).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написании пейзажа возникает очень сложная и важная проблема – создание живописного единства картины, а также освещение воздушной среды в цветовых, тоновых, яркостных отношений. Для достижения живописного единства картины необходимо соблюдать основной метод работы, основанный на системе живописных отношений: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тоновое сравнение различных цветовых пятен,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цветовое сравнение между различными цветовыми пятнами,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яркостное сравнение.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33436" r="7172" b="10269"/>
          <a:stretch/>
        </p:blipFill>
        <p:spPr>
          <a:xfrm>
            <a:off x="7257143" y="140326"/>
            <a:ext cx="4739578" cy="29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249" y="3576080"/>
            <a:ext cx="4036773" cy="318655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36" y="932440"/>
            <a:ext cx="4331688" cy="577058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576945" y="253949"/>
            <a:ext cx="7358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 в декоративной стилизация пейзажа»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70" y="902637"/>
            <a:ext cx="4325930" cy="254797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9906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181" y="207817"/>
            <a:ext cx="10058400" cy="678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06000"/>
              </a:lnSpc>
              <a:spcAft>
                <a:spcPts val="0"/>
              </a:spcAft>
            </a:pP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</a:t>
            </a: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Первое занятие.</a:t>
            </a:r>
          </a:p>
          <a:p>
            <a:pPr marL="228600" indent="-228600">
              <a:lnSpc>
                <a:spcPct val="106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Последовательность выполнения декоративного пейзажа: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Выполнение нескольких эскизов простым карандашом на заданную тему.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Определение линии горизонта.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Уточнение основных пропорции между элементами пейзажа с учетом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законов линейной перспективы.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Определение освещенных мест и теней.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Уточнение где находится композиционный центр, определение доминанты.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Использование в работе различных вариантов декора (линия, штрих, пятно) или трансформации изображаемых объектов природы (производится за счет выявления и усиления природных качеств объекта, возможность изменить форму предмета с целью выделения его характерных особенностей).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Выбор лучшего эскиза и перенос его на лист (формат А3).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Просмотр работ </a:t>
            </a: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учащихся.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Промежуточные варианты работ учащиеся выставляют на «просмотр». Преподаватель побуждает учащихся к анализу работ, используя технологии сотрудничества: «давайте выберем самые удачные работы», «обозначена в работе линия горизонта», «где находится композиционный центр (доминанта)», «какие выводы можно сделать», «Что можно добавить в работу?».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Уборка кабинета: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убирают свои рабочие места.</a:t>
            </a: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 благодарит всех за работу на уроке и завершает урок.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95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872" y="443343"/>
            <a:ext cx="9074727" cy="5538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>
              <a:spcAft>
                <a:spcPts val="0"/>
              </a:spcAft>
            </a:pPr>
            <a:r>
              <a:rPr lang="ru-RU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часть</a:t>
            </a:r>
            <a:r>
              <a:rPr lang="ru-RU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Второе занятие.</a:t>
            </a:r>
            <a:endParaRPr lang="ru-RU" sz="20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Последовательность </a:t>
            </a: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декоративного пейзажа в цвете:</a:t>
            </a:r>
            <a:b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Прокладка основного цвета неба, земли и воды с учетом перспективы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цвета.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Использование приема «вливание цвета в цвет» и «сухая кисть».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Прорисовывание отдельных деталей, обобщение и завершение работы.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Достижение колористического единства пейзажа.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Стилизация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пейзаже может быть доведена до крайней условности; плоскостное декоративное изображение пейзажа строится на преобладании линий, цвет вводится как декоративное пятно, и богатство тонов невелико, использование объемов умело связывается с общей плоскостной трактовкой.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Соединение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всех этих приемов и создает стилизованно-декоративный характер пейзажа.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Основная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цель, которая ставится при выполнении декоративной композиции - это овладение процессом стилизации реальных природных форм в декоративные, в умении воплощать в художественных образах творческие задачи.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183" y="429490"/>
            <a:ext cx="9559635" cy="614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Просмотр работ учащихся.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Рефлексия деятельности</a:t>
            </a:r>
            <a:r>
              <a:rPr lang="ru-RU" i="1" dirty="0">
                <a:solidFill>
                  <a:srgbClr val="00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(итог урока)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Законченные работы выставляем на «просмотр».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 побуждает обучающихся к анализу работ: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Чему научились на этом уроке?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Что вызвало затруднения в ходе выполнения работы?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Удалось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достигнуть колористического единства пейзажа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Получилось выполнить декоративный пейзаж?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Придумайте название своим работам.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 искусства, художники всегда учатся у природы. Она доставляет нам много счастья, радости, мы должны оберегать её, защищать, заботиться о ней.  Глядя на художественные произведения о природе, мы можем услышать музыку, а слушая музыку о картинах природы, мы зрительно представляем ее чарующие образы.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Выставление оценок.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Оценки может выставлять как сам преподаватель, анализируя и оценивая работу учащихся на уроке, так и ученики сами оценивают свою работу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228600">
              <a:lnSpc>
                <a:spcPct val="106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Уборка кабинета: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убирают свои рабочие места.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 благодарит всех за работу на уроке и завершает урок.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99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5885" y="277197"/>
            <a:ext cx="4366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Monotype Corsiva" panose="03010101010201010101" pitchFamily="66" charset="0"/>
              </a:rPr>
              <a:t>Работы учащихся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563" y="537928"/>
            <a:ext cx="3948613" cy="56435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326" y="333501"/>
            <a:ext cx="3957512" cy="604349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18972" y="5448560"/>
            <a:ext cx="2562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Пыхтунова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9603" y="5448560"/>
            <a:ext cx="2376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Тришкина Настя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75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08" y="1527338"/>
            <a:ext cx="5813398" cy="39553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966" y="1527338"/>
            <a:ext cx="5603994" cy="39553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632352" y="348022"/>
            <a:ext cx="4362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Работы учащихся</a:t>
            </a:r>
            <a:endParaRPr lang="ru-RU" sz="48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2764" y="5686377"/>
            <a:ext cx="2230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Ковальчук Егор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4444" y="5696289"/>
            <a:ext cx="225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Солтысяк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Даша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87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59" y="417506"/>
            <a:ext cx="3613339" cy="52108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6594" y="878599"/>
            <a:ext cx="3913747" cy="558581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66349" y="391811"/>
            <a:ext cx="4014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Monotype Corsiva" panose="03010101010201010101" pitchFamily="66" charset="0"/>
              </a:rPr>
              <a:t>Работы учащихся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6015" y="5931870"/>
            <a:ext cx="2694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Солоницына Настя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8146" y="5931869"/>
            <a:ext cx="22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Иккерт Эмилия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56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4327" y="955964"/>
            <a:ext cx="74126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latin typeface="Monotype Corsiva" panose="03010101010201010101" pitchFamily="66" charset="0"/>
              </a:rPr>
              <a:t>Спасибо за внимание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6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4513" y="487177"/>
            <a:ext cx="9227128" cy="525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400" b="1" u="sng" dirty="0" smtClean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endParaRPr lang="ru-RU" sz="24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овладеть процессом стилизации реальных природных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форм,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воплощать в художественных образах творческие задачи. 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 smtClean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400" dirty="0" smtClean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пейзажем, как жанром изобразительного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искусства;</a:t>
            </a: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осваивать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законы поэтапного выполнения задания;</a:t>
            </a:r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передавать плановость пейзажа в цвете;</a:t>
            </a:r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определенные цветовые гармоний, а также выявлять за счет цветовых акцентов доминанты в пейзаже; </a:t>
            </a:r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декоративную композицию, в которой будут решаться вопросы стилизации;</a:t>
            </a:r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оригинальные пластические решения при разработке стилизованного мотива;</a:t>
            </a:r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овладеть способами художественной обработки формы с целью усиления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3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345" y="262831"/>
            <a:ext cx="10543308" cy="5304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Реализуемые педагогические технологии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endParaRPr lang="ru-RU" sz="2000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 – коммуникационные технологии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которым отводится большое значение, т.к. ученик должен владеть информацией, уметь ею пользоваться, выбирать из нее необходимое для принятия решения, работать со всеми видами информации и т.д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сотрудничества;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реализуют демократизм, равенство, партнерство в субъектных отношениях педагога и ребенка. Учитель и учащиеся совместно вырабатывают цели, содержание занятия, дают оценки, находясь в состоянии сотрудничества, сотворчества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оптимальный санитарно-гигиенический режим, динамические паузы, сохранение определённого психологического комфорта, проявление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доброжелательности.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t="404" r="12613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273" y="0"/>
            <a:ext cx="9047018" cy="6745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и форма </a:t>
            </a:r>
            <a:r>
              <a:rPr 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endParaRPr lang="ru-RU" sz="2400" i="1" u="sng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интегрированный урок, с применением ИКТ.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беседа, практическое задание.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обучения:</a:t>
            </a:r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Перспективный: словесная передача и зрительное представление. Преподаватель сообщает готовую информацию с использованием демонстраций. Учащийся осмысливает и запоминает.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Репродуктивный: запоминание учащимся сообщённой преподавателем информации. Способствует формированию знаний, умений, навыков через систему упражнений.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Практический: дидактическая игра, повторные действия с целью совершенствования навыка, развития мелкой моторики, приобретение координационных навыков.</a:t>
            </a:r>
            <a:endParaRPr lang="ru-RU" dirty="0" smtClean="0">
              <a:effectLst/>
            </a:endParaRPr>
          </a:p>
          <a:p>
            <a:pPr marL="228600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 smtClean="0">
              <a:effectLst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приёмы:</a:t>
            </a:r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словесный, наглядный, практический;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активация зрительного восприятию ученика;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мышления, творческой инициативы;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приёмы контроля и самоконтроля: при выполнении подчинять мелкий рисунок общему композиционному замыслу, ритмическому рисунку.</a:t>
            </a:r>
            <a:endParaRPr lang="ru-RU" dirty="0" smtClean="0">
              <a:effectLst/>
            </a:endParaRPr>
          </a:p>
          <a:p>
            <a:pPr marL="457200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 smtClean="0">
              <a:effectLst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Психологические условия на уроке: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мобилизация внимания, познавательная активность, оптимальный темп урока, гибкость, психологический микроклимат.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4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70" y="-4258"/>
            <a:ext cx="12199570" cy="6862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6525" y="360217"/>
            <a:ext cx="9490364" cy="5792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effectLst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4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урока.</a:t>
            </a:r>
            <a:endParaRPr lang="ru-RU" sz="2400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Организационная часть. 2 мин.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Объяснение темы урока. 10-15мин.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Практическая работа.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Просмотр работ учащихся, подведение итогов. 5мин.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Уборка кабинета. 2мин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6000"/>
              </a:lnSpc>
              <a:spcAft>
                <a:spcPts val="0"/>
              </a:spcAft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24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 и материалы: 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преподавателя: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ПК, видеоматериалы на тему «Пейзаж»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наглядный иллюстративный материал на тему «Пейзаж»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карандаш, тушь, гуашь, кисти, акварель, бумага А3, палитра.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учащихся: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карандаш, тушь, гуашь, акварель, кисти, бумага А3,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палитра.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4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93966"/>
            <a:ext cx="1048789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Жанр </a:t>
            </a:r>
            <a:r>
              <a:rPr lang="ru-RU" sz="28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пейзажа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Пейзаж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жанр изобразительного искусства, в котором основным предметом изображения является первозданная, либо в той или иной степени преображённая человеком природа. Современные представления о пейзаже сформировались на протяжении столетий с развитием художественных приемов для его изображения. В пейзажном произведении особое значение придаётся построению перспективы и композиции вида, передаче состояния атмосферы, воздушной и световой среды, их изменчивости.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Пейзаж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один из самых эмоциональных жанров изобразительного искусства. Посредством пейзажной живописи у детей воспитывается интерес и любовь к прекрасному, развиваются эстетические чувства. Перед ними раскрываются богатство и разнообразие красок окружающего мира, форм, движений. С помощью искусства дети знакомятся с новыми для них предметами и явлениями, приобщаются к прекрасному. Общение детей с пейзажами – большое, нужное в воспитании дело, развивающее у детей доброту сердца, чуткость души, любовь ко всему прекрасному, художественный вкус, творческое воображение.  Воздействие искусства на все стороны духовной жизни ребенка, не только на формирование эстетических представлений и вкуса, но и его интеллект, на всю область эмоциональных проявлений, на моральные устои – громадно.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272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490" r="12690" b="1"/>
          <a:stretch/>
        </p:blipFill>
        <p:spPr>
          <a:xfrm>
            <a:off x="0" y="0"/>
            <a:ext cx="12192000" cy="6873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r="-707"/>
          <a:stretch/>
        </p:blipFill>
        <p:spPr>
          <a:xfrm>
            <a:off x="886691" y="0"/>
            <a:ext cx="10446327" cy="6800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4619" y="13855"/>
            <a:ext cx="268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latin typeface="Monotype Corsiva" panose="03010101010201010101" pitchFamily="66" charset="0"/>
              </a:rPr>
              <a:t>Виды пейзажа</a:t>
            </a:r>
            <a:endParaRPr lang="ru-RU" sz="3600" b="1" u="sng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28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6364"/>
            <a:ext cx="121504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Стилизация в декоративном пейзаже</a:t>
            </a:r>
            <a:r>
              <a:rPr lang="ru-RU" sz="28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endParaRPr lang="ru-RU" sz="2800" b="1" i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ru-RU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Стилизация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это декоративное обобщение изображаемых объектов (предметов) с помощью ряда условных приемов изменения формы, объемных и цветовых отношений.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Стилизация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происходит за счет упрощения очертаний объектов; выявляются наиболее выразительные в декоративном отношении линии и ходы, на которых и делается акцент.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Основной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декоративного рисования – достижение максимальной выразительности, при которой достоверность не является главной задачей.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Графические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изображения объектов (элементов пейзажа) в декоративной композиции могут быть с использованием различных вариантов декора: штрих, точка, линия.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Трансформация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должна производится за счет выявления и усиления природных качеств объекта, возможность изменить форму предмета с целью выделения его характерных особенностей.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декоративной обработке поверхностей изображаемых объектов важно заботится об их цельности в избежание дробности при восприятии всего листа.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68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377" y="1155986"/>
            <a:ext cx="6056983" cy="48430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0" y="1150403"/>
            <a:ext cx="4834759" cy="4834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993436" y="313443"/>
            <a:ext cx="4205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«Стилизация в пейзаже»</a:t>
            </a:r>
            <a:endParaRPr lang="ru-RU" sz="2800" b="1" u="sng" dirty="0">
              <a:ln>
                <a:solidFill>
                  <a:schemeClr val="accent5">
                    <a:lumMod val="7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7944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489</Words>
  <Application>Microsoft Office PowerPoint</Application>
  <PresentationFormat>Широкоэкранный</PresentationFormat>
  <Paragraphs>117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Monotype Corsiva</vt:lpstr>
      <vt:lpstr>Roboto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25</cp:revision>
  <dcterms:created xsi:type="dcterms:W3CDTF">2020-11-04T11:03:58Z</dcterms:created>
  <dcterms:modified xsi:type="dcterms:W3CDTF">2020-11-05T05:14:18Z</dcterms:modified>
</cp:coreProperties>
</file>