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302" r:id="rId3"/>
    <p:sldId id="281" r:id="rId4"/>
    <p:sldId id="304" r:id="rId5"/>
    <p:sldId id="303" r:id="rId6"/>
    <p:sldId id="282" r:id="rId7"/>
    <p:sldId id="271" r:id="rId8"/>
    <p:sldId id="272" r:id="rId9"/>
    <p:sldId id="274" r:id="rId10"/>
    <p:sldId id="273" r:id="rId11"/>
    <p:sldId id="275" r:id="rId12"/>
    <p:sldId id="276" r:id="rId13"/>
    <p:sldId id="286" r:id="rId14"/>
    <p:sldId id="278" r:id="rId15"/>
    <p:sldId id="297" r:id="rId16"/>
    <p:sldId id="299" r:id="rId17"/>
    <p:sldId id="291" r:id="rId18"/>
    <p:sldId id="285" r:id="rId19"/>
    <p:sldId id="301" r:id="rId20"/>
    <p:sldId id="284" r:id="rId21"/>
    <p:sldId id="28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343" autoAdjust="0"/>
  </p:normalViewPr>
  <p:slideViewPr>
    <p:cSldViewPr snapToGrid="0">
      <p:cViewPr varScale="1">
        <p:scale>
          <a:sx n="66" d="100"/>
          <a:sy n="66" d="100"/>
        </p:scale>
        <p:origin x="-8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0" i="0" u="none" strike="noStrike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«Балалайка, пой, звени!»</a:t>
            </a:r>
            <a:endParaRPr lang="ru-RU" sz="2000" b="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1838310776085144"/>
          <c:y val="5.5387708508009966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Ответ "Да"</c:v>
                </c:pt>
                <c:pt idx="1">
                  <c:v>Ответ "Нет"</c:v>
                </c:pt>
                <c:pt idx="2">
                  <c:v>Ответ " Не знаю"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</c:v>
                </c:pt>
                <c:pt idx="1">
                  <c:v>4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13-41C0-8984-F28C2A58D39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Вопрос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Ответ "Да"</c:v>
                </c:pt>
                <c:pt idx="1">
                  <c:v>Ответ "Нет"</c:v>
                </c:pt>
                <c:pt idx="2">
                  <c:v>Ответ " Не знаю"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</c:v>
                </c:pt>
                <c:pt idx="1">
                  <c:v>8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113-41C0-8984-F28C2A58D39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Вопрос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Ответ "Да"</c:v>
                </c:pt>
                <c:pt idx="1">
                  <c:v>Ответ "Нет"</c:v>
                </c:pt>
                <c:pt idx="2">
                  <c:v>Ответ " Не знаю"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</c:v>
                </c:pt>
                <c:pt idx="1">
                  <c:v>11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113-41C0-8984-F28C2A58D39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Вопрос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Ответ "Да"</c:v>
                </c:pt>
                <c:pt idx="1">
                  <c:v>Ответ "Нет"</c:v>
                </c:pt>
                <c:pt idx="2">
                  <c:v>Ответ " Не знаю"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7</c:v>
                </c:pt>
                <c:pt idx="1">
                  <c:v>5</c:v>
                </c:pt>
                <c:pt idx="2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113-41C0-8984-F28C2A58D39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Вопрос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Ответ "Да"</c:v>
                </c:pt>
                <c:pt idx="1">
                  <c:v>Ответ "Нет"</c:v>
                </c:pt>
                <c:pt idx="2">
                  <c:v>Ответ " Не знаю"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6</c:v>
                </c:pt>
                <c:pt idx="1">
                  <c:v>8</c:v>
                </c:pt>
                <c:pt idx="2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113-41C0-8984-F28C2A58D39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Вопрос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Ответ "Да"</c:v>
                </c:pt>
                <c:pt idx="1">
                  <c:v>Ответ "Нет"</c:v>
                </c:pt>
                <c:pt idx="2">
                  <c:v>Ответ " Не знаю"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7</c:v>
                </c:pt>
                <c:pt idx="1">
                  <c:v>15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113-41C0-8984-F28C2A58D394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Вопрос 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Ответ "Да"</c:v>
                </c:pt>
                <c:pt idx="1">
                  <c:v>Ответ "Нет"</c:v>
                </c:pt>
                <c:pt idx="2">
                  <c:v>Ответ " Не знаю"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19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113-41C0-8984-F28C2A58D3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619328"/>
        <c:axId val="93620864"/>
      </c:barChart>
      <c:catAx>
        <c:axId val="9361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620864"/>
        <c:crosses val="autoZero"/>
        <c:auto val="1"/>
        <c:lblAlgn val="ctr"/>
        <c:lblOffset val="100"/>
        <c:noMultiLvlLbl val="0"/>
      </c:catAx>
      <c:valAx>
        <c:axId val="93620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619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11563-E6C0-41C8-B98D-FFD9395CE735}" type="datetimeFigureOut">
              <a:rPr lang="ru-RU" smtClean="0"/>
              <a:pPr/>
              <a:t>15.10.2021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2AC64-8F75-474A-BA5D-568C713C6F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3011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2AC64-8F75-474A-BA5D-568C713C6FBB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0567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2AC64-8F75-474A-BA5D-568C713C6FBB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6603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51DC-F099-4985-9FE4-8E019A20EED2}" type="datetimeFigureOut">
              <a:rPr lang="ru-RU" smtClean="0"/>
              <a:pPr/>
              <a:t>15.10.2021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3C58-939C-4042-8FFF-7B08407A7F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73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51DC-F099-4985-9FE4-8E019A20EED2}" type="datetimeFigureOut">
              <a:rPr lang="ru-RU" smtClean="0"/>
              <a:pPr/>
              <a:t>15.10.2021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3C58-939C-4042-8FFF-7B08407A7F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142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51DC-F099-4985-9FE4-8E019A20EED2}" type="datetimeFigureOut">
              <a:rPr lang="ru-RU" smtClean="0"/>
              <a:pPr/>
              <a:t>15.10.2021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3C58-939C-4042-8FFF-7B08407A7F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81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51DC-F099-4985-9FE4-8E019A20EED2}" type="datetimeFigureOut">
              <a:rPr lang="ru-RU" smtClean="0"/>
              <a:pPr/>
              <a:t>15.10.2021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3C58-939C-4042-8FFF-7B08407A7F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366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51DC-F099-4985-9FE4-8E019A20EED2}" type="datetimeFigureOut">
              <a:rPr lang="ru-RU" smtClean="0"/>
              <a:pPr/>
              <a:t>15.10.2021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3C58-939C-4042-8FFF-7B08407A7F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156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51DC-F099-4985-9FE4-8E019A20EED2}" type="datetimeFigureOut">
              <a:rPr lang="ru-RU" smtClean="0"/>
              <a:pPr/>
              <a:t>15.10.2021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3C58-939C-4042-8FFF-7B08407A7F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6502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51DC-F099-4985-9FE4-8E019A20EED2}" type="datetimeFigureOut">
              <a:rPr lang="ru-RU" smtClean="0"/>
              <a:pPr/>
              <a:t>15.10.2021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3C58-939C-4042-8FFF-7B08407A7F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41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51DC-F099-4985-9FE4-8E019A20EED2}" type="datetimeFigureOut">
              <a:rPr lang="ru-RU" smtClean="0"/>
              <a:pPr/>
              <a:t>15.10.2021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3C58-939C-4042-8FFF-7B08407A7F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994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51DC-F099-4985-9FE4-8E019A20EED2}" type="datetimeFigureOut">
              <a:rPr lang="ru-RU" smtClean="0"/>
              <a:pPr/>
              <a:t>15.10.2021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3C58-939C-4042-8FFF-7B08407A7F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82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51DC-F099-4985-9FE4-8E019A20EED2}" type="datetimeFigureOut">
              <a:rPr lang="ru-RU" smtClean="0"/>
              <a:pPr/>
              <a:t>15.10.2021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3C58-939C-4042-8FFF-7B08407A7F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361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51DC-F099-4985-9FE4-8E019A20EED2}" type="datetimeFigureOut">
              <a:rPr lang="ru-RU" smtClean="0"/>
              <a:pPr/>
              <a:t>15.10.2021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3C58-939C-4042-8FFF-7B08407A7F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6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E51DC-F099-4985-9FE4-8E019A20EED2}" type="datetimeFigureOut">
              <a:rPr lang="ru-RU" smtClean="0"/>
              <a:pPr/>
              <a:t>15.10.2021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E3C58-939C-4042-8FFF-7B08407A7F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8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657" y="3242881"/>
            <a:ext cx="4412343" cy="363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956109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3200400"/>
            <a:ext cx="11388435" cy="36576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					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			</a:t>
            </a:r>
            <a:r>
              <a:rPr lang="ru-RU" sz="3200" b="1" dirty="0" smtClean="0">
                <a:solidFill>
                  <a:srgbClr val="00B0F0"/>
                </a:solidFill>
              </a:rPr>
              <a:t>Автор</a:t>
            </a:r>
            <a:r>
              <a:rPr lang="ru-RU" sz="3200" b="1" dirty="0" smtClean="0">
                <a:solidFill>
                  <a:srgbClr val="00B0F0"/>
                </a:solidFill>
              </a:rPr>
              <a:t>: </a:t>
            </a:r>
            <a:endParaRPr lang="ru-RU" sz="3200" b="1" dirty="0">
              <a:solidFill>
                <a:srgbClr val="00B0F0"/>
              </a:solidFill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00B0F0"/>
                </a:solidFill>
              </a:rPr>
              <a:t> </a:t>
            </a:r>
            <a:r>
              <a:rPr lang="ru-RU" sz="3200" b="1" dirty="0" smtClean="0">
                <a:solidFill>
                  <a:srgbClr val="00B0F0"/>
                </a:solidFill>
              </a:rPr>
              <a:t>                             преподаватель </a:t>
            </a:r>
            <a:endParaRPr lang="ru-RU" sz="3200" b="1" dirty="0">
              <a:solidFill>
                <a:srgbClr val="00B0F0"/>
              </a:solidFill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00B0F0"/>
                </a:solidFill>
              </a:rPr>
              <a:t> </a:t>
            </a:r>
            <a:r>
              <a:rPr lang="ru-RU" sz="3200" b="1" dirty="0" smtClean="0">
                <a:solidFill>
                  <a:srgbClr val="00B0F0"/>
                </a:solidFill>
              </a:rPr>
              <a:t>                             Абрамова </a:t>
            </a:r>
            <a:r>
              <a:rPr lang="ru-RU" sz="3200" b="1" dirty="0" smtClean="0">
                <a:solidFill>
                  <a:srgbClr val="00B0F0"/>
                </a:solidFill>
              </a:rPr>
              <a:t>И.М.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" y="-75409"/>
            <a:ext cx="12191999" cy="35853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endParaRPr lang="ru-RU" dirty="0"/>
          </a:p>
          <a:p>
            <a:r>
              <a:rPr lang="ru-RU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Страницы истории </a:t>
            </a:r>
          </a:p>
          <a:p>
            <a:r>
              <a:rPr lang="ru-RU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русского народного инструмента</a:t>
            </a:r>
          </a:p>
          <a:p>
            <a:r>
              <a:rPr lang="ru-RU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балалайка</a:t>
            </a:r>
          </a:p>
        </p:txBody>
      </p:sp>
    </p:spTree>
    <p:extLst>
      <p:ext uri="{BB962C8B-B14F-4D97-AF65-F5344CB8AC3E}">
        <p14:creationId xmlns:p14="http://schemas.microsoft.com/office/powerpoint/2010/main" val="254337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710" y="561252"/>
            <a:ext cx="10515600" cy="65314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Домра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09044" y="561252"/>
            <a:ext cx="3801292" cy="6126480"/>
          </a:xfrm>
        </p:spPr>
        <p:txBody>
          <a:bodyPr>
            <a:normAutofit/>
          </a:bodyPr>
          <a:lstStyle/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 сделан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высушенной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тыквы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Привязана палка 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палке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натянуты конские волосы.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(струны).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96" y="1483602"/>
            <a:ext cx="5105114" cy="4213005"/>
          </a:xfrm>
        </p:spPr>
      </p:pic>
    </p:spTree>
    <p:extLst>
      <p:ext uri="{BB962C8B-B14F-4D97-AF65-F5344CB8AC3E}">
        <p14:creationId xmlns:p14="http://schemas.microsoft.com/office/powerpoint/2010/main" val="108884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393" y="289758"/>
            <a:ext cx="10515600" cy="8312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09806" y="705394"/>
            <a:ext cx="5166557" cy="595864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1648 год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царь всея Руси Алексей Михайлович Тишайший: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запрещал скоморохам играть на домре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давал право наказывать, а инструменты уничтожать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инструменты вывезены и сожжены на берегу Москва-река.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c.pics.livejournal.com/thor_2006/27434855/229938/229938_origina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820" y="1066206"/>
            <a:ext cx="4039759" cy="523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43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313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03474" y="748144"/>
            <a:ext cx="3304903" cy="5846619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домры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–самодельная балалайка</a:t>
            </a:r>
          </a:p>
          <a:p>
            <a:pPr marL="0" indent="0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Играли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ней пальцами, бряцали.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ÐÐ¾ÑÐ¾Ð¶ÐµÐµ Ð¸Ð·Ð¾Ð±ÑÐ°Ð¶ÐµÐ½Ð¸Ð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23" y="847711"/>
            <a:ext cx="3491345" cy="437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141" y="1657899"/>
            <a:ext cx="3617743" cy="275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9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5110163"/>
          </a:xfrm>
        </p:spPr>
        <p:txBody>
          <a:bodyPr/>
          <a:lstStyle/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 балалайки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сделан из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тыквы. </a:t>
            </a:r>
          </a:p>
          <a:p>
            <a:pPr marL="0" indent="0" algn="just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проклеен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порошком битого хрусталя.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создавало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звонкость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«серебристость» звука.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99393"/>
            <a:ext cx="10515600" cy="141268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Балалайка -легкая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забавная,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развлечений на праздниках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092965" y="2288252"/>
            <a:ext cx="3710642" cy="5213267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Корень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«бал»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разговаривать», «балакать», «балаболить».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Корень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«лайка» -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ворчун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000" dirty="0"/>
          </a:p>
        </p:txBody>
      </p:sp>
      <p:pic>
        <p:nvPicPr>
          <p:cNvPr id="5" name="Рисунок 25" descr="https://kemerovocena.ru/files/products/6f735870106b6dac3db24c7f100026c5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995" y="2074838"/>
            <a:ext cx="3915431" cy="3737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311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128" y="415635"/>
            <a:ext cx="10515600" cy="74814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Балалайка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музыкальный  символ России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035636" y="1302327"/>
            <a:ext cx="3745873" cy="48075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Выражала 	характер </a:t>
            </a:r>
          </a:p>
          <a:p>
            <a:pPr marL="0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еселый, задорный.</a:t>
            </a:r>
          </a:p>
          <a:p>
            <a:pPr marL="0" indent="0">
              <a:buNone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ÐÐ°ÑÑÐ¸Ð½ÐºÐ¸ Ð¿Ð¾ Ð·Ð°Ð¿ÑÐ¾ÑÑ 19 Ð²ÐµÐº ÑÐ¾Ð»Ð´Ð°ÑÑ Ñ Ð±Ð°Ð»Ð°Ð»Ð°Ð¹ÐºÐ°Ð¼Ð¸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52" y="1454371"/>
            <a:ext cx="5903948" cy="465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20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689" y="436180"/>
            <a:ext cx="10515600" cy="87550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Новаторы балалайки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4" descr="http://900igr.net/up/datas/76282/007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506" y="1518746"/>
            <a:ext cx="4378037" cy="3892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174" y="1724678"/>
            <a:ext cx="2247332" cy="30868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38058" y="4872603"/>
            <a:ext cx="31641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Пасербский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02170" y="4811572"/>
            <a:ext cx="283028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Налимов.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836" y="1228181"/>
            <a:ext cx="2882900" cy="402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8343" y="3685846"/>
            <a:ext cx="730192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800" b="1" dirty="0" smtClean="0"/>
              <a:t>Василий </a:t>
            </a:r>
            <a:r>
              <a:rPr lang="ru-RU" sz="2800" b="1" dirty="0"/>
              <a:t>Васильевич Андреев</a:t>
            </a:r>
          </a:p>
        </p:txBody>
      </p:sp>
    </p:spTree>
    <p:extLst>
      <p:ext uri="{BB962C8B-B14F-4D97-AF65-F5344CB8AC3E}">
        <p14:creationId xmlns:p14="http://schemas.microsoft.com/office/powerpoint/2010/main" val="403579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710" y="388282"/>
            <a:ext cx="10515600" cy="60207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Задачи, поставленные  В.В. Андреевым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46133" y="1134369"/>
            <a:ext cx="3881846" cy="5192860"/>
          </a:xfrm>
        </p:spPr>
        <p:txBody>
          <a:bodyPr>
            <a:no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улучшенную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балалайку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любимым инструментом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солдатам и оружие, и балалайки. 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армии, оружие солдаты сдавали,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балалайки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забирали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собой.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1516" y="1321915"/>
            <a:ext cx="4055035" cy="455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86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945" y="421847"/>
            <a:ext cx="11067393" cy="106011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Семейство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балалаек,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размерам и звучанию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>	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73465" y="2052384"/>
            <a:ext cx="3345873" cy="3591672"/>
          </a:xfrm>
        </p:spPr>
        <p:txBody>
          <a:bodyPr>
            <a:noAutofit/>
          </a:bodyPr>
          <a:lstStyle/>
          <a:p>
            <a:pPr marL="52388" lvl="2" indent="347663" algn="just">
              <a:tabLst>
                <a:tab pos="346075" algn="l"/>
              </a:tabLst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Контрабас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388" lvl="2" indent="347663" algn="just">
              <a:tabLst>
                <a:tab pos="346075" algn="l"/>
              </a:tabLst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Бас</a:t>
            </a:r>
          </a:p>
          <a:p>
            <a:pPr marL="52388" lvl="2" indent="347663" algn="just">
              <a:tabLst>
                <a:tab pos="346075" algn="l"/>
              </a:tabLst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Тенор</a:t>
            </a:r>
          </a:p>
          <a:p>
            <a:pPr marL="52388" lvl="2" indent="347663" algn="just">
              <a:tabLst>
                <a:tab pos="346075" algn="l"/>
              </a:tabLst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Альт</a:t>
            </a:r>
          </a:p>
          <a:p>
            <a:pPr marL="52388" lvl="2" indent="347663" algn="just">
              <a:tabLst>
                <a:tab pos="346075" algn="l"/>
              </a:tabLst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388" lvl="2" indent="347663" algn="just">
              <a:tabLst>
                <a:tab pos="346075" algn="l"/>
              </a:tabLst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пикколо</a:t>
            </a:r>
          </a:p>
        </p:txBody>
      </p:sp>
      <p:pic>
        <p:nvPicPr>
          <p:cNvPr id="5122" name="Picture 2" descr="ÐÐ°ÑÑÐ¸Ð½ÐºÐ¸ Ð¿Ð¾ Ð·Ð°Ð¿ÑÐ¾ÑÑ Ð¡ÐµÐ¼ÐµÐ¹ÑÑÐ²Ð¾ Ð±Ð°Ð»Ð°Ð»Ð°ÐµÐº ÐÐ½Ð´ÑÐµÐµÐ²Ð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19" y="1579417"/>
            <a:ext cx="6032281" cy="417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29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655" y="290944"/>
            <a:ext cx="11376254" cy="73429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В.В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Андреев, «отец русской балалайки»,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создал: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11142" y="1274618"/>
            <a:ext cx="3842657" cy="490234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ансамбль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балалаечников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восьми человек</a:t>
            </a:r>
          </a:p>
        </p:txBody>
      </p:sp>
      <p:pic>
        <p:nvPicPr>
          <p:cNvPr id="4098" name="Picture 2" descr="ÐÐ¾ÑÐ¾Ð¶ÐµÐµ Ð¸Ð·Ð¾Ð±ÑÐ°Ð¶ÐµÐ½Ð¸Ð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256" y="1274618"/>
            <a:ext cx="3779844" cy="192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65" y="3474297"/>
            <a:ext cx="4751301" cy="239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flipH="1">
            <a:off x="6684100" y="3553847"/>
            <a:ext cx="32627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ансамбль балалаечников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</a:p>
          <a:p>
            <a:pPr lvl="2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двадцати двух</a:t>
            </a:r>
          </a:p>
          <a:p>
            <a:pPr lvl="2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758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336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98179" y="1203158"/>
            <a:ext cx="10155621" cy="1624125"/>
          </a:xfrm>
        </p:spPr>
        <p:txBody>
          <a:bodyPr/>
          <a:lstStyle/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историю балалайки, то можно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сказать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она является русским народным инструментом</a:t>
            </a:r>
          </a:p>
        </p:txBody>
      </p:sp>
      <p:pic>
        <p:nvPicPr>
          <p:cNvPr id="5" name="Content Placeholder 4" descr="ÐÐ°ÑÑÐ¸Ð½ÐºÐ¸ Ð¿Ð¾ Ð·Ð°Ð¿ÑÐ¾ÑÑ Ð±Ð°Ð»Ð°Ð»Ð°Ð¹ÐºÐ° Ð² Ð½Ð°ÑÐ¾Ð´Ð½ÑÐµ Ð³ÑÐ»ÑÐ½Ð¸Ñ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610" y="3214705"/>
            <a:ext cx="3998860" cy="265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ÐÐ°ÑÑÐ¸Ð½ÐºÐ¸ Ð¿Ð¾ Ð·Ð°Ð¿ÑÐ¾ÑÑ Ð±Ð°Ð»Ð°Ð»Ð°Ð¹ÐºÐ° Ð² Ð½Ð°ÑÐ¾Ð´Ð½Ð¾Ð¼ Ð¿ÑÐ°Ð·Ð´Ð½Ð¸Ðº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063" y="3234197"/>
            <a:ext cx="4461164" cy="261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89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36" y="139065"/>
            <a:ext cx="11242964" cy="70378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			</a:t>
            </a:r>
            <a:br>
              <a:rPr lang="ru-RU" sz="2800" dirty="0" smtClean="0"/>
            </a:br>
            <a:r>
              <a:rPr lang="ru-RU" sz="2800" dirty="0"/>
              <a:t>	</a:t>
            </a:r>
            <a:r>
              <a:rPr lang="ru-RU" sz="2800" dirty="0" smtClean="0"/>
              <a:t>		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800" b="1" dirty="0" smtClean="0"/>
              <a:t>«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Балалайка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пой, звени!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7091" y="884467"/>
            <a:ext cx="3246639" cy="5292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рассматривают изображения инструментов и  собирают разрезной материал.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Выигрывает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тот, кто быстрее соберет изображение по заданным темам.</a:t>
            </a:r>
          </a:p>
          <a:p>
            <a:pPr algn="just"/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5" name="Объект 24" descr="https://moslenta.ru/imgs/2017/04/06/13/89711/d8b4a1619d2d43f978820518aa990344849d8a5d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85" y="756260"/>
            <a:ext cx="2452255" cy="1637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http://www.muzcentrum.ru/images/news/2018/02/Rozgki-0802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723" y="815864"/>
            <a:ext cx="2504440" cy="1576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http://shamanic.ru/wa-data/public/shop/products/63/03/363/images/3057/3057.750x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170" y="2577377"/>
            <a:ext cx="2152514" cy="1738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http://music-master.com.ua/wp-content/uploads/2015/02/5_2014-05-04-17.25.0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860" y="2577377"/>
            <a:ext cx="2228932" cy="1738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 descr="http://mpkmi.ru/wp-content/uploads/IMG_227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114" y="2577377"/>
            <a:ext cx="2351739" cy="1738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 descr="http://pop-music.ru/upload/news/2015/e845067578655685386574c8625f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169" y="4682836"/>
            <a:ext cx="2152514" cy="1558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 descr="https://pics.meshok.net/pics6/6817737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473" y="4682836"/>
            <a:ext cx="2405381" cy="1558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 descr="https://cdn2.arhivurokov.ru/multiurok/html/2017/10/26/s_59f1c1e017ef0/721611_5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044" y="4315816"/>
            <a:ext cx="3236111" cy="2204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183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679" y="407166"/>
            <a:ext cx="11422479" cy="757093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1814" y="1245476"/>
            <a:ext cx="9864634" cy="499001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любить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Родину</a:t>
            </a:r>
          </a:p>
          <a:p>
            <a:pPr>
              <a:lnSpc>
                <a:spcPct val="200000"/>
              </a:lnSpc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уважать историю своего Отечества</a:t>
            </a:r>
          </a:p>
          <a:p>
            <a:pPr lvl="0">
              <a:lnSpc>
                <a:spcPct val="200000"/>
              </a:lnSpc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помнить и беречь русские традиции</a:t>
            </a:r>
          </a:p>
          <a:p>
            <a:pPr lvl="0">
              <a:lnSpc>
                <a:spcPct val="200000"/>
              </a:lnSpc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слушать народную музыку</a:t>
            </a:r>
          </a:p>
          <a:p>
            <a:pPr marL="0" indent="0">
              <a:lnSpc>
                <a:spcPct val="150000"/>
              </a:lnSpc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84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3348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345" y="1933903"/>
            <a:ext cx="11247912" cy="4037046"/>
          </a:xfrm>
        </p:spPr>
        <p:txBody>
          <a:bodyPr>
            <a:normAutofit/>
          </a:bodyPr>
          <a:lstStyle/>
          <a:p>
            <a:pPr lvl="0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информации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 анализ информационных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</a:t>
            </a:r>
          </a:p>
          <a:p>
            <a:pPr lvl="0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наблюдение,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</a:t>
            </a:r>
            <a:endParaRPr lang="ru-RU" dirty="0"/>
          </a:p>
        </p:txBody>
      </p:sp>
      <p:pic>
        <p:nvPicPr>
          <p:cNvPr id="2052" name="Picture 4" descr="ÐÐ°ÑÑÐ¸Ð½ÐºÐ¸ Ð¿Ð¾ Ð·Ð°Ð¿ÑÐ¾ÑÑ Ð±Ð°Ð»Ð°Ð»Ð°Ð¹ÐºÐ° Ð² Ð½Ð°ÑÐ¾Ð´Ð½ÑÐµ Ð³ÑÐ»ÑÐ½Ð¸Ñ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795" y="3331478"/>
            <a:ext cx="3118462" cy="314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0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6255"/>
            <a:ext cx="10515600" cy="105294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21892"/>
            <a:ext cx="10922876" cy="530629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Видел ли ты инструмент балалайку?</a:t>
            </a:r>
          </a:p>
          <a:p>
            <a:pPr marL="0" indent="0">
              <a:buNone/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□ Да	□ Нет	□ Не знаю</a:t>
            </a:r>
          </a:p>
          <a:p>
            <a:pPr marL="0" indent="0">
              <a:buNone/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Слышал ли ты живое звучание инструмента балалайка?</a:t>
            </a:r>
          </a:p>
          <a:p>
            <a:pPr marL="0" indent="0">
              <a:buNone/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□ Да	□ Нет	□ Не знаю</a:t>
            </a:r>
          </a:p>
          <a:p>
            <a:pPr marL="0" indent="0">
              <a:buNone/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Умеешь ли ты играть на каком-либо народном инструменте?</a:t>
            </a:r>
          </a:p>
          <a:p>
            <a:pPr marL="0" indent="0">
              <a:buNone/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□ Да	□ Нет	□ Не знаю</a:t>
            </a:r>
          </a:p>
          <a:p>
            <a:pPr marL="0" indent="0">
              <a:buNone/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На балалайке 4 струны?</a:t>
            </a:r>
          </a:p>
          <a:p>
            <a:pPr marL="0" indent="0">
              <a:buNone/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□ Да	□ Нет	□ Не знаю</a:t>
            </a:r>
          </a:p>
          <a:p>
            <a:pPr marL="0" indent="0">
              <a:buNone/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Знаешь, у какого народа балалайка является народным инструментом?</a:t>
            </a:r>
          </a:p>
          <a:p>
            <a:pPr marL="0" indent="0">
              <a:buNone/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□ Да	□ Нет	□ Не знаю</a:t>
            </a:r>
          </a:p>
          <a:p>
            <a:pPr marL="0" indent="0">
              <a:buNone/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Знаком ли ты с историей появления балалайки?</a:t>
            </a:r>
          </a:p>
          <a:p>
            <a:pPr marL="0" indent="0">
              <a:buNone/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□ Да	□ Нет	□ Не знаю</a:t>
            </a:r>
          </a:p>
          <a:p>
            <a:pPr marL="0" indent="0">
              <a:buNone/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Влияет музыка на настроение человека?</a:t>
            </a:r>
          </a:p>
          <a:p>
            <a:pPr marL="0" indent="0">
              <a:buNone/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□ Да	□ Нет	□ Не знаю</a:t>
            </a:r>
          </a:p>
          <a:p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46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3964"/>
            <a:ext cx="10515600" cy="406927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анкетирования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883084"/>
              </p:ext>
            </p:extLst>
          </p:nvPr>
        </p:nvGraphicFramePr>
        <p:xfrm>
          <a:off x="261258" y="773149"/>
          <a:ext cx="11665131" cy="58517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76161">
                  <a:extLst>
                    <a:ext uri="{9D8B030D-6E8A-4147-A177-3AD203B41FA5}">
                      <a16:colId xmlns:a16="http://schemas.microsoft.com/office/drawing/2014/main" xmlns="" val="45492908"/>
                    </a:ext>
                  </a:extLst>
                </a:gridCol>
                <a:gridCol w="1659357">
                  <a:extLst>
                    <a:ext uri="{9D8B030D-6E8A-4147-A177-3AD203B41FA5}">
                      <a16:colId xmlns:a16="http://schemas.microsoft.com/office/drawing/2014/main" xmlns="" val="2907224606"/>
                    </a:ext>
                  </a:extLst>
                </a:gridCol>
                <a:gridCol w="1517532">
                  <a:extLst>
                    <a:ext uri="{9D8B030D-6E8A-4147-A177-3AD203B41FA5}">
                      <a16:colId xmlns:a16="http://schemas.microsoft.com/office/drawing/2014/main" xmlns="" val="312176441"/>
                    </a:ext>
                  </a:extLst>
                </a:gridCol>
                <a:gridCol w="1612081">
                  <a:extLst>
                    <a:ext uri="{9D8B030D-6E8A-4147-A177-3AD203B41FA5}">
                      <a16:colId xmlns:a16="http://schemas.microsoft.com/office/drawing/2014/main" xmlns="" val="2836635480"/>
                    </a:ext>
                  </a:extLst>
                </a:gridCol>
              </a:tblGrid>
              <a:tr h="103057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Балалайка, пой, звени!</a:t>
                      </a:r>
                      <a:b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7920085"/>
                  </a:ext>
                </a:extLst>
              </a:tr>
              <a:tr h="830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 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знаю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24358980"/>
                  </a:ext>
                </a:extLst>
              </a:tr>
              <a:tr h="432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Видел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 ты инструмент балалайку?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11120052"/>
                  </a:ext>
                </a:extLst>
              </a:tr>
              <a:tr h="598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Слышал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 ты живое звучание инструмента балалайка?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54346939"/>
                  </a:ext>
                </a:extLst>
              </a:tr>
              <a:tr h="598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Умеешь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 ты играть на каком – либо народном инструменте?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61688584"/>
                  </a:ext>
                </a:extLst>
              </a:tr>
              <a:tr h="432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На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балалайке 4 струны?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57055797"/>
                  </a:ext>
                </a:extLst>
              </a:tr>
              <a:tr h="598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Знаешь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 какого народа балалайка является народным инструментом?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31823594"/>
                  </a:ext>
                </a:extLst>
              </a:tr>
              <a:tr h="598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Знаком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 ты с историей появления балалайки?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53920631"/>
                  </a:ext>
                </a:extLst>
              </a:tr>
              <a:tr h="432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Влияет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 на настроение человека?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12033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4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анкетирования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3684950"/>
            <a:ext cx="6442410" cy="6216533"/>
          </a:xfrm>
        </p:spPr>
        <p:txBody>
          <a:bodyPr>
            <a:normAutofit/>
          </a:bodyPr>
          <a:lstStyle/>
          <a:p>
            <a:endParaRPr lang="ru-RU" sz="6600" dirty="0" smtClean="0"/>
          </a:p>
          <a:p>
            <a:pPr marL="0" indent="0" algn="ctr">
              <a:buNone/>
            </a:pPr>
            <a:endParaRPr lang="ru-RU" sz="6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014854" y="1163782"/>
            <a:ext cx="3678381" cy="5334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знают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видели, а многие слышали звучание балалайки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знают как выглядит балалайка.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ученики согласны, что музыка положительно влияет на человека.  </a:t>
            </a:r>
          </a:p>
          <a:p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95113806"/>
              </p:ext>
            </p:extLst>
          </p:nvPr>
        </p:nvGraphicFramePr>
        <p:xfrm>
          <a:off x="387927" y="1371600"/>
          <a:ext cx="6788727" cy="4973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1" y="3686175"/>
            <a:ext cx="1515861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041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909" y="365760"/>
            <a:ext cx="10945091" cy="50945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инструменты  древней Руси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ÐÐ°ÑÑÐ¸Ð½ÐºÐ¸ Ð¿Ð¾ Ð·Ð°Ð¿ÑÐ¾ÑÑ , Ð³Ð»Ð¸Ð½ÑÐ½ÑÐµ ÑÐ²Ð¸ÑÑÑÐ»ÑÐºÐ¸,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18" y="1216495"/>
            <a:ext cx="3636892" cy="221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ÐÐ°ÑÑÐ¸Ð½ÐºÐ¸ Ð¿Ð¾ Ð·Ð°Ð¿ÑÐ¾ÑÑ Ð³ÑÑÐ»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080" y="3652420"/>
            <a:ext cx="4313382" cy="196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ÐÐ°ÑÑÐ¸Ð½ÐºÐ¸ Ð¿Ð¾ Ð·Ð°Ð¿ÑÐ¾ÑÑ Ð´ÑÐµÐ²Ð½Ð¸Ðµ ÐºÐ¾Ð»Ð¾ÐºÐ¾Ð»ÑÑÐ¸Ðº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301" y="1230710"/>
            <a:ext cx="3198699" cy="220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5233" y="3462806"/>
            <a:ext cx="3459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глиняные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свистульки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6370" y="5803579"/>
            <a:ext cx="143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гусли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97462" y="3416639"/>
            <a:ext cx="3153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колокольчики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24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017" y="354387"/>
            <a:ext cx="10515600" cy="44184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Скоморохи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73291" y="796234"/>
            <a:ext cx="3486199" cy="5853948"/>
          </a:xfrm>
        </p:spPr>
        <p:txBody>
          <a:bodyPr>
            <a:normAutofit fontScale="92500" lnSpcReduction="10000"/>
          </a:bodyPr>
          <a:lstStyle/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Музыканты </a:t>
            </a: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Певцы</a:t>
            </a: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Дрессировщики</a:t>
            </a: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Акробаты</a:t>
            </a:r>
          </a:p>
          <a:p>
            <a:pPr marL="0" indent="0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4098" name="Picture 2" descr="ÐÐ°ÑÑÐ¸Ð½ÐºÐ¸ Ð¿Ð¾ Ð·Ð°Ð¿ÑÐ¾ÑÑ ÑÐºÐ¾Ð¼Ð¾ÑÐ¾ÑÐ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070" y="2249670"/>
            <a:ext cx="3131128" cy="266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Ð°ÑÑÐ¸Ð½ÐºÐ¸ Ð¿Ð¾ Ð·Ð°Ð¿ÑÐ¾ÑÑ ÑÐºÐ¾Ð¼Ð¾ÑÐ¾Ñ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52" y="3723208"/>
            <a:ext cx="3020291" cy="275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ÐÐ°ÑÑÐ¸Ð½ÐºÐ¸ Ð¿Ð¾ Ð·Ð°Ð¿ÑÐ¾ÑÑ ÑÐºÐ¾Ð¼Ð¾ÑÐ¾Ñ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52" y="871269"/>
            <a:ext cx="2886795" cy="275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5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82" y="278141"/>
            <a:ext cx="2254186" cy="307710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046719" y="0"/>
            <a:ext cx="3307079" cy="6858000"/>
          </a:xfrm>
        </p:spPr>
        <p:txBody>
          <a:bodyPr>
            <a:normAutofit/>
          </a:bodyPr>
          <a:lstStyle/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веселили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ысмеивали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глупость, жадность купцов, бояр,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князей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самого царя. 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356" y="3429000"/>
            <a:ext cx="2233746" cy="3077102"/>
          </a:xfrm>
          <a:prstGeom prst="rect">
            <a:avLst/>
          </a:prstGeom>
        </p:spPr>
      </p:pic>
      <p:pic>
        <p:nvPicPr>
          <p:cNvPr id="8" name="Объект 4" descr="http://slavyanskaya-kultura.ru/images/photos/medium/article11499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444" y="499412"/>
            <a:ext cx="2125239" cy="2782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164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443</Words>
  <Application>Microsoft Office PowerPoint</Application>
  <PresentationFormat>Произвольный</PresentationFormat>
  <Paragraphs>170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 </vt:lpstr>
      <vt:lpstr> Методы </vt:lpstr>
      <vt:lpstr>  Анкета </vt:lpstr>
      <vt:lpstr> Результаты анкетирования </vt:lpstr>
      <vt:lpstr> Результат анкетирования </vt:lpstr>
      <vt:lpstr>Первые инструменты  древней Руси</vt:lpstr>
      <vt:lpstr>Скоморохи</vt:lpstr>
      <vt:lpstr>Презентация PowerPoint</vt:lpstr>
      <vt:lpstr>Домра</vt:lpstr>
      <vt:lpstr>Указ</vt:lpstr>
      <vt:lpstr>.</vt:lpstr>
      <vt:lpstr>Презентация PowerPoint</vt:lpstr>
      <vt:lpstr>Балалайка -легкая и забавная, для развлечений на праздниках</vt:lpstr>
      <vt:lpstr>Балалайка – музыкальный  символ России</vt:lpstr>
      <vt:lpstr>Новаторы балалайки</vt:lpstr>
      <vt:lpstr>Задачи, поставленные  В.В. Андреевым</vt:lpstr>
      <vt:lpstr> Семейство балалаек,  разных по размерам и звучанию   </vt:lpstr>
      <vt:lpstr> В.В. Андреев, «отец русской балалайки», создал: </vt:lpstr>
      <vt:lpstr>          Игра «Балалайка, пой, звени!  </vt:lpstr>
      <vt:lpstr>Выводы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Школа 4</cp:lastModifiedBy>
  <cp:revision>97</cp:revision>
  <dcterms:created xsi:type="dcterms:W3CDTF">2018-12-16T03:44:59Z</dcterms:created>
  <dcterms:modified xsi:type="dcterms:W3CDTF">2021-10-15T08:45:37Z</dcterms:modified>
</cp:coreProperties>
</file>