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2" r:id="rId6"/>
    <p:sldId id="261" r:id="rId7"/>
    <p:sldId id="273" r:id="rId8"/>
    <p:sldId id="272" r:id="rId9"/>
    <p:sldId id="263" r:id="rId10"/>
    <p:sldId id="264" r:id="rId11"/>
    <p:sldId id="265" r:id="rId12"/>
    <p:sldId id="266" r:id="rId13"/>
    <p:sldId id="268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1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09D0-4B96-4B4A-8D46-4985A20FF88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D466ACC-8A8F-4B80-89E0-D209E5072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844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09D0-4B96-4B4A-8D46-4985A20FF88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D466ACC-8A8F-4B80-89E0-D209E5072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783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09D0-4B96-4B4A-8D46-4985A20FF88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D466ACC-8A8F-4B80-89E0-D209E507231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4483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09D0-4B96-4B4A-8D46-4985A20FF88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466ACC-8A8F-4B80-89E0-D209E5072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726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09D0-4B96-4B4A-8D46-4985A20FF88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466ACC-8A8F-4B80-89E0-D209E507231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9352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09D0-4B96-4B4A-8D46-4985A20FF88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466ACC-8A8F-4B80-89E0-D209E5072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410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09D0-4B96-4B4A-8D46-4985A20FF88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66ACC-8A8F-4B80-89E0-D209E5072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013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09D0-4B96-4B4A-8D46-4985A20FF88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66ACC-8A8F-4B80-89E0-D209E5072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768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09D0-4B96-4B4A-8D46-4985A20FF88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66ACC-8A8F-4B80-89E0-D209E5072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371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09D0-4B96-4B4A-8D46-4985A20FF88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D466ACC-8A8F-4B80-89E0-D209E5072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581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09D0-4B96-4B4A-8D46-4985A20FF88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D466ACC-8A8F-4B80-89E0-D209E5072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53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09D0-4B96-4B4A-8D46-4985A20FF88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D466ACC-8A8F-4B80-89E0-D209E5072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282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09D0-4B96-4B4A-8D46-4985A20FF88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66ACC-8A8F-4B80-89E0-D209E5072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373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09D0-4B96-4B4A-8D46-4985A20FF88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66ACC-8A8F-4B80-89E0-D209E5072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722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09D0-4B96-4B4A-8D46-4985A20FF88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66ACC-8A8F-4B80-89E0-D209E5072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876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09D0-4B96-4B4A-8D46-4985A20FF88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466ACC-8A8F-4B80-89E0-D209E5072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429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309D0-4B96-4B4A-8D46-4985A20FF88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D466ACC-8A8F-4B80-89E0-D209E5072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75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49" y="2084779"/>
            <a:ext cx="6030506" cy="45605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1460" y="457199"/>
            <a:ext cx="99918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latin typeface="Bahnschrift SemiBold SemiConden" panose="020B0502040204020203" pitchFamily="34" charset="0"/>
              </a:rPr>
              <a:t>«Графическая стилизация дерева»</a:t>
            </a:r>
            <a:endParaRPr lang="ru-RU" sz="5400" dirty="0">
              <a:latin typeface="Bahnschrift SemiBold SemiConden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9644" y="5999018"/>
            <a:ext cx="6340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ahnschrift SemiBold SemiConden" panose="020B0502040204020203" pitchFamily="34" charset="0"/>
              </a:rPr>
              <a:t>Подготовила: преподаватель МБУДО ДШИ №4</a:t>
            </a:r>
          </a:p>
          <a:p>
            <a:r>
              <a:rPr lang="ru-RU" dirty="0" smtClean="0">
                <a:latin typeface="Bahnschrift SemiBold SemiConden" panose="020B0502040204020203" pitchFamily="34" charset="0"/>
              </a:rPr>
              <a:t>Щербакова Ирина Александровна</a:t>
            </a:r>
            <a:endParaRPr lang="ru-RU" dirty="0">
              <a:latin typeface="Bahnschrift SemiBold SemiConden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8275" y="1705495"/>
            <a:ext cx="53319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latin typeface="Bahnschrift SemiBold SemiConden" panose="020B0502040204020203" pitchFamily="34" charset="0"/>
              </a:rPr>
              <a:t>по учебному предмету «Прикладная композиция»</a:t>
            </a:r>
          </a:p>
          <a:p>
            <a:pPr algn="ctr"/>
            <a:r>
              <a:rPr lang="ru-RU" sz="2000" dirty="0">
                <a:latin typeface="Bahnschrift SemiBold SemiConden" panose="020B0502040204020203" pitchFamily="34" charset="0"/>
              </a:rPr>
              <a:t>для учащихся 3 класса ДПОП в области </a:t>
            </a:r>
          </a:p>
          <a:p>
            <a:pPr algn="ctr"/>
            <a:r>
              <a:rPr lang="ru-RU" sz="2000" smtClean="0">
                <a:latin typeface="Bahnschrift SemiBold SemiConden" panose="020B0502040204020203" pitchFamily="34" charset="0"/>
              </a:rPr>
              <a:t>изобразительного </a:t>
            </a:r>
            <a:r>
              <a:rPr lang="ru-RU" sz="2000" dirty="0">
                <a:latin typeface="Bahnschrift SemiBold SemiConden" panose="020B0502040204020203" pitchFamily="34" charset="0"/>
              </a:rPr>
              <a:t>искусства </a:t>
            </a:r>
          </a:p>
          <a:p>
            <a:pPr algn="ctr"/>
            <a:r>
              <a:rPr lang="ru-RU" sz="2000" dirty="0">
                <a:latin typeface="Bahnschrift SemiBold SemiConden" panose="020B0502040204020203" pitchFamily="34" charset="0"/>
              </a:rPr>
              <a:t>«Живопись»,</a:t>
            </a:r>
          </a:p>
          <a:p>
            <a:pPr algn="ctr"/>
            <a:r>
              <a:rPr lang="ru-RU" sz="2000" dirty="0">
                <a:latin typeface="Bahnschrift SemiBold SemiConden" panose="020B0502040204020203" pitchFamily="34" charset="0"/>
              </a:rPr>
              <a:t>возраст учащихся 12-13 лет.</a:t>
            </a:r>
          </a:p>
        </p:txBody>
      </p:sp>
      <p:pic>
        <p:nvPicPr>
          <p:cNvPr id="6" name="Любэ - Берез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8275" y="4135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6462" y="424363"/>
            <a:ext cx="9434286" cy="105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b="1" u="sng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Второй </a:t>
            </a:r>
            <a:r>
              <a:rPr lang="ru-RU" sz="20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этап: </a:t>
            </a:r>
            <a:r>
              <a:rPr lang="ru-RU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переходим </a:t>
            </a:r>
            <a:r>
              <a:rPr lang="ru-R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от контурного очертания к силуэтному </a:t>
            </a:r>
            <a:r>
              <a:rPr lang="ru-RU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изображению, заполняем </a:t>
            </a:r>
            <a:r>
              <a:rPr lang="ru-R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силуэтное изображение черным маркером.</a:t>
            </a:r>
            <a:endParaRPr lang="ru-RU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28" y="1626455"/>
            <a:ext cx="5225143" cy="52251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84" y="1626455"/>
            <a:ext cx="4993821" cy="499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8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9429" y="420914"/>
            <a:ext cx="90278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/>
              <a:t>Третий этап: </a:t>
            </a:r>
            <a:r>
              <a:rPr lang="ru-RU" sz="2000" dirty="0"/>
              <a:t>геометрический способ формообразования. Обобщаем контурное изображение и наполняем упрощенным геометрическим декором. Геометрическая обобщенность и выразительность декоративного образа достигается при помощи сочетания различных прямоугольников, квадратов, трапеций и других геометрических фигур. </a:t>
            </a:r>
          </a:p>
          <a:p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42" y="2394120"/>
            <a:ext cx="4186635" cy="41866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403" y="2286000"/>
            <a:ext cx="2456053" cy="429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7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2471" y="576882"/>
            <a:ext cx="9204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/>
              <a:t>Четвертый </a:t>
            </a:r>
            <a:r>
              <a:rPr lang="ru-RU" sz="2000" b="1" u="sng" dirty="0"/>
              <a:t>этап: </a:t>
            </a:r>
            <a:r>
              <a:rPr lang="ru-RU" sz="2000" dirty="0"/>
              <a:t>заполнение формы при помощи декоративных элементов. Трансформация происходит за счет выявления и усиления природных качеств </a:t>
            </a:r>
            <a:r>
              <a:rPr lang="ru-RU" sz="2000" dirty="0" smtClean="0"/>
              <a:t>выбранного объекта - дерева. 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4" b="6038"/>
          <a:stretch/>
        </p:blipFill>
        <p:spPr>
          <a:xfrm>
            <a:off x="6647543" y="1886856"/>
            <a:ext cx="4218134" cy="46881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108" y="1886856"/>
            <a:ext cx="3750492" cy="468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8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9745" y="516185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u="sng" dirty="0" smtClean="0"/>
              <a:t>Список литературы:</a:t>
            </a:r>
            <a:endParaRPr lang="ru-RU" b="1" u="sng" dirty="0"/>
          </a:p>
          <a:p>
            <a:r>
              <a:rPr lang="ru-RU" dirty="0"/>
              <a:t> 1. Логвиненко Г.М. Декоративная композиция: учебное пособие для студентов высших учебных заведений, обучающихся по специальности "Изобразительное искусство", Москва: </a:t>
            </a:r>
            <a:r>
              <a:rPr lang="ru-RU" dirty="0" err="1"/>
              <a:t>Владос</a:t>
            </a:r>
            <a:r>
              <a:rPr lang="ru-RU" dirty="0"/>
              <a:t>, 2017. </a:t>
            </a:r>
          </a:p>
          <a:p>
            <a:r>
              <a:rPr lang="ru-RU" dirty="0"/>
              <a:t>https://tdhsh.irk.muzkult.ru/media/2020/01/15/1251777188/Logvinenko_Dekorativnaya_kompoziciya.pdf </a:t>
            </a:r>
          </a:p>
          <a:p>
            <a:r>
              <a:rPr lang="ru-RU" dirty="0"/>
              <a:t> 2. </a:t>
            </a:r>
            <a:r>
              <a:rPr lang="ru-RU" dirty="0" err="1"/>
              <a:t>Даглдиян</a:t>
            </a:r>
            <a:r>
              <a:rPr lang="ru-RU" dirty="0"/>
              <a:t> К. Т. Декоративная композиция: учебное пособие для студентов высших учебных заведений, обучающихся по специальности 050602.65 (030800) - "Изобразительное искусство" / К. </a:t>
            </a:r>
            <a:r>
              <a:rPr lang="ru-RU" dirty="0" err="1"/>
              <a:t>Даглдиян</a:t>
            </a:r>
            <a:r>
              <a:rPr lang="ru-RU" dirty="0"/>
              <a:t>. - Изд. 3-е. - Ростов-на-Дону : Феникс, 2011. </a:t>
            </a:r>
          </a:p>
          <a:p>
            <a:r>
              <a:rPr lang="ru-RU" dirty="0"/>
              <a:t>https://dhsh-zima.irk.muzkult.ru/media/2020/04/08/1252105422/dekor_kompoziciya.pdf</a:t>
            </a:r>
          </a:p>
          <a:p>
            <a:r>
              <a:rPr lang="ru-RU" dirty="0"/>
              <a:t>3.  Тропина, Т.Н. Основы декоративной композиции: учебно-методическое пособие / Т. Н. Тропина, В. И. Беляев. - Новосибирск: Изд. НГПУ, 2005.</a:t>
            </a:r>
          </a:p>
          <a:p>
            <a:r>
              <a:rPr lang="ru-RU" dirty="0"/>
              <a:t>https://repo.nspu.ru/bitstream/nspu/1015/1/osnovy-dekorativnoy-kompozicii-u.pdf</a:t>
            </a:r>
          </a:p>
          <a:p>
            <a:r>
              <a:rPr lang="ru-RU" dirty="0"/>
              <a:t>4.   http://zaholstom.ru/?page_id=2668</a:t>
            </a:r>
          </a:p>
          <a:p>
            <a:r>
              <a:rPr lang="ru-RU" dirty="0"/>
              <a:t>5. https://fb.ru/article/61432/floristicheskaya-dekorativnaya-kompozitsiya-svoimi-rukami </a:t>
            </a:r>
          </a:p>
          <a:p>
            <a:r>
              <a:rPr lang="ru-RU" dirty="0"/>
              <a:t>6. https://www.youtube.com/watch?v=-ksQW0Euhqs </a:t>
            </a:r>
          </a:p>
        </p:txBody>
      </p:sp>
    </p:spTree>
    <p:extLst>
      <p:ext uri="{BB962C8B-B14F-4D97-AF65-F5344CB8AC3E}">
        <p14:creationId xmlns:p14="http://schemas.microsoft.com/office/powerpoint/2010/main" val="370955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6971" y="2133600"/>
            <a:ext cx="68098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Спасибо за внимание!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28496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7698" y="345498"/>
            <a:ext cx="10514302" cy="5275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latin typeface="+mj-lt"/>
              </a:rPr>
              <a:t>Цель урока:</a:t>
            </a:r>
            <a:endParaRPr lang="ru-RU" sz="2000" dirty="0">
              <a:latin typeface="+mj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</a:rPr>
              <a:t>способствовать развитию творческого воображения и </a:t>
            </a:r>
            <a:r>
              <a:rPr lang="ru-RU" sz="2000" dirty="0" smtClean="0">
                <a:latin typeface="+mj-lt"/>
              </a:rPr>
              <a:t>наблюдательности.</a:t>
            </a:r>
          </a:p>
          <a:p>
            <a:pPr lvl="0"/>
            <a:endParaRPr lang="ru-RU" sz="2000" dirty="0" smtClean="0">
              <a:latin typeface="+mj-lt"/>
            </a:endParaRPr>
          </a:p>
          <a:p>
            <a:r>
              <a:rPr lang="ru-RU" sz="2000" b="1" u="sng" dirty="0" smtClean="0">
                <a:latin typeface="+mj-lt"/>
              </a:rPr>
              <a:t>Задачи урока:</a:t>
            </a:r>
            <a:endParaRPr lang="ru-RU" sz="2000" dirty="0" smtClean="0">
              <a:latin typeface="+mj-lt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учащихся с особенностями стилизации деревьев, раскрыть понятие «стилизации природных форм»;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изучить последовательность стилизации природных форм и элементов;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научить анализировать конструктивные особенности природного объекта; 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научить применять декоративную графику для обработки природных форм;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научить осваивать законы поэтапного выполнения задания;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расширить кругозор и знания у обучающихся в области декоративной композиции;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мелкую моторику в процессе рисования;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эстетическую отзывчивость на прекрасное в природе и окружающей действительности;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аккуратность и умение работать самостоятельно.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41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14946" y="885941"/>
            <a:ext cx="9642764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u="sng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Реализуемые педагогические технологии:</a:t>
            </a:r>
            <a:endParaRPr lang="ru-RU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i="1" u="sng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личностно-ориентированное обучение (И. С. </a:t>
            </a:r>
            <a:r>
              <a:rPr lang="ru-RU" sz="2000" i="1" u="sng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Якиманская</a:t>
            </a:r>
            <a:r>
              <a:rPr lang="ru-RU" sz="2000" i="1" u="sng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solidFill>
                  <a:prstClr val="black"/>
                </a:solidFill>
              </a:rPr>
              <a:t> ); развитие индивидуальных познавательных способностей каждого ребенка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14946" y="2231756"/>
            <a:ext cx="88677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Оборудование и материалы: </a:t>
            </a:r>
            <a:endParaRPr lang="ru-RU" dirty="0"/>
          </a:p>
          <a:p>
            <a:r>
              <a:rPr lang="ru-RU" b="1" u="sng" dirty="0"/>
              <a:t>Для преподавателя:</a:t>
            </a:r>
            <a:endParaRPr lang="ru-RU" dirty="0"/>
          </a:p>
          <a:p>
            <a:pPr lvl="0"/>
            <a:r>
              <a:rPr lang="ru-RU" dirty="0"/>
              <a:t>Телевизор, ПК, видеоматериалы на тему </a:t>
            </a:r>
            <a:r>
              <a:rPr lang="ru-RU" dirty="0" smtClean="0"/>
              <a:t>«Графическая стилизация </a:t>
            </a:r>
            <a:r>
              <a:rPr lang="ru-RU" dirty="0"/>
              <a:t>дерева», презентация «Графическая стилизация дерева»;</a:t>
            </a:r>
          </a:p>
          <a:p>
            <a:pPr lvl="0"/>
            <a:r>
              <a:rPr lang="ru-RU" dirty="0"/>
              <a:t>наглядный иллюстративный материал на тему </a:t>
            </a:r>
            <a:r>
              <a:rPr lang="ru-RU" dirty="0" smtClean="0"/>
              <a:t>«Графическая стилизация </a:t>
            </a:r>
            <a:r>
              <a:rPr lang="ru-RU" dirty="0"/>
              <a:t>дерева», иллюстрации работ художников; плакат «Деревья»; </a:t>
            </a:r>
            <a:r>
              <a:rPr lang="ru-RU" dirty="0" smtClean="0"/>
              <a:t>работы обучающихся </a:t>
            </a:r>
            <a:r>
              <a:rPr lang="ru-RU" dirty="0"/>
              <a:t>из методического фонда.</a:t>
            </a:r>
          </a:p>
          <a:p>
            <a:pPr lvl="0"/>
            <a:r>
              <a:rPr lang="ru-RU" dirty="0"/>
              <a:t>бумага формат А3, простой карандаш, резинка, черная </a:t>
            </a:r>
            <a:r>
              <a:rPr lang="ru-RU" dirty="0" err="1"/>
              <a:t>гелевая</a:t>
            </a:r>
            <a:r>
              <a:rPr lang="ru-RU" dirty="0"/>
              <a:t> ручка, черный маркер, калька, линейка.</a:t>
            </a:r>
          </a:p>
          <a:p>
            <a:r>
              <a:rPr lang="ru-RU" b="1" u="sng" dirty="0"/>
              <a:t>Для учащихся:</a:t>
            </a:r>
            <a:endParaRPr lang="ru-RU" dirty="0"/>
          </a:p>
          <a:p>
            <a:pPr lvl="0"/>
            <a:r>
              <a:rPr lang="ru-RU" dirty="0"/>
              <a:t>бумага формат А3, простой карандаш, резинка, черная </a:t>
            </a:r>
            <a:r>
              <a:rPr lang="ru-RU" dirty="0" err="1"/>
              <a:t>гелевая</a:t>
            </a:r>
            <a:r>
              <a:rPr lang="ru-RU" dirty="0"/>
              <a:t> ручка, черный маркер, калька, линейка.</a:t>
            </a:r>
          </a:p>
        </p:txBody>
      </p:sp>
    </p:spTree>
    <p:extLst>
      <p:ext uri="{BB962C8B-B14F-4D97-AF65-F5344CB8AC3E}">
        <p14:creationId xmlns:p14="http://schemas.microsoft.com/office/powerpoint/2010/main" val="88351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1018" y="102733"/>
            <a:ext cx="759229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u="sng" dirty="0"/>
              <a:t>Что такое стилизация</a:t>
            </a:r>
            <a:r>
              <a:rPr lang="ru-RU" sz="4400" u="sng" dirty="0" smtClean="0"/>
              <a:t>?</a:t>
            </a:r>
            <a:endParaRPr lang="ru-RU" sz="4400" dirty="0" smtClean="0"/>
          </a:p>
          <a:p>
            <a:r>
              <a:rPr lang="ru-RU" sz="3200" b="1" dirty="0" smtClean="0"/>
              <a:t>Стилизация </a:t>
            </a:r>
            <a:r>
              <a:rPr lang="ru-RU" sz="3200" dirty="0" smtClean="0"/>
              <a:t>– творческий метод, намеренное </a:t>
            </a:r>
            <a:r>
              <a:rPr lang="ru-RU" sz="3200" dirty="0"/>
              <a:t>упрощение формы без потери узнаваемости, для придания </a:t>
            </a:r>
            <a:r>
              <a:rPr lang="ru-RU" sz="3200" dirty="0" smtClean="0"/>
              <a:t>ей </a:t>
            </a:r>
            <a:r>
              <a:rPr lang="ru-RU" sz="3200" dirty="0"/>
              <a:t>декоративности.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7" y="2841944"/>
            <a:ext cx="4835237" cy="377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2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3721" y="321703"/>
            <a:ext cx="7910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/>
              <a:t>Стилизация. Где и как используется.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541723" y="1059653"/>
            <a:ext cx="72842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Для создания иллюстраций к книгам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В декоративно-прикладном творчестве: роспись </a:t>
            </a:r>
            <a:r>
              <a:rPr lang="ru-RU" sz="2000" dirty="0"/>
              <a:t>по дереву, </a:t>
            </a:r>
            <a:r>
              <a:rPr lang="ru-RU" sz="2000" dirty="0" smtClean="0"/>
              <a:t>вышивка, роспись </a:t>
            </a:r>
            <a:r>
              <a:rPr lang="ru-RU" sz="2000" dirty="0"/>
              <a:t>по ткани, </a:t>
            </a:r>
            <a:r>
              <a:rPr lang="ru-RU" sz="2000" dirty="0" smtClean="0"/>
              <a:t>ювелирные украшения, декор </a:t>
            </a:r>
            <a:r>
              <a:rPr lang="ru-RU" sz="2000" dirty="0"/>
              <a:t>интерьера, </a:t>
            </a:r>
            <a:r>
              <a:rPr lang="ru-RU" sz="2000" dirty="0" smtClean="0"/>
              <a:t>лепка и </a:t>
            </a:r>
            <a:r>
              <a:rPr lang="ru-RU" sz="2000" dirty="0" err="1" smtClean="0"/>
              <a:t>тд</a:t>
            </a:r>
            <a:r>
              <a:rPr lang="ru-RU" sz="20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</a:t>
            </a:r>
            <a:r>
              <a:rPr lang="ru-RU" sz="2000" dirty="0" smtClean="0"/>
              <a:t> работах художников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В дизайне</a:t>
            </a:r>
            <a:endParaRPr lang="ru-RU" dirty="0"/>
          </a:p>
        </p:txBody>
      </p:sp>
      <p:pic>
        <p:nvPicPr>
          <p:cNvPr id="1026" name="Picture 2" descr="https://enotnavolge.ru/wp-content/uploads/8/b/3/8b3185086e0f5e7d47c0d02175ed27a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303" y="3382761"/>
            <a:ext cx="4648930" cy="311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768" y="304800"/>
            <a:ext cx="2147796" cy="28637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84" y="3382761"/>
            <a:ext cx="3080658" cy="30806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1" y="3420155"/>
            <a:ext cx="3118052" cy="31180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90" y="1299628"/>
            <a:ext cx="1993633" cy="199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33517" y="691406"/>
            <a:ext cx="10392228" cy="4168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3200" b="1" u="sng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редства </a:t>
            </a:r>
            <a:r>
              <a:rPr lang="ru-RU" sz="32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 приемы стилизации:</a:t>
            </a:r>
            <a:endParaRPr lang="ru-RU" sz="32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G_Souvenir"/>
              </a:rPr>
              <a:t>1. Контур;</a:t>
            </a:r>
          </a:p>
          <a:p>
            <a:pPr>
              <a:spcAft>
                <a:spcPts val="0"/>
              </a:spcAft>
            </a:pPr>
            <a:r>
              <a:rPr lang="ru-RU" sz="3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G_Souvenir"/>
              </a:rPr>
              <a:t>2. Силуэт;</a:t>
            </a:r>
          </a:p>
          <a:p>
            <a:pPr>
              <a:spcAft>
                <a:spcPts val="0"/>
              </a:spcAft>
            </a:pPr>
            <a:r>
              <a:rPr lang="ru-RU" sz="3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G_Souvenir"/>
              </a:rPr>
              <a:t>3. </a:t>
            </a:r>
            <a:r>
              <a:rPr lang="ru-RU" sz="32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G_Souvenir"/>
              </a:rPr>
              <a:t>Геометрический </a:t>
            </a:r>
            <a:r>
              <a:rPr lang="ru-RU" sz="3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G_Souvenir"/>
              </a:rPr>
              <a:t>способ формообразования; </a:t>
            </a:r>
          </a:p>
          <a:p>
            <a:pPr>
              <a:spcAft>
                <a:spcPts val="0"/>
              </a:spcAft>
            </a:pPr>
            <a:r>
              <a:rPr lang="ru-RU" sz="3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G_Souvenir"/>
              </a:rPr>
              <a:t>4. Орнаментальные украшения и декор; </a:t>
            </a:r>
            <a:endParaRPr lang="ru-RU" sz="3200" dirty="0" smtClean="0">
              <a:solidFill>
                <a:srgbClr val="000000"/>
              </a:solidFill>
              <a:latin typeface="+mj-lt"/>
              <a:ea typeface="Calibri" panose="020F0502020204030204" pitchFamily="34" charset="0"/>
              <a:cs typeface="AG_Souvenir"/>
            </a:endParaRPr>
          </a:p>
          <a:p>
            <a:pPr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G_Souvenir"/>
              </a:rPr>
              <a:t>5. Линия;</a:t>
            </a:r>
          </a:p>
          <a:p>
            <a:pPr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G_Souvenir"/>
              </a:rPr>
              <a:t>6. </a:t>
            </a:r>
            <a:r>
              <a:rPr lang="ru-RU" sz="3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G_Souvenir"/>
              </a:rPr>
              <a:t>Буквы;</a:t>
            </a:r>
          </a:p>
          <a:p>
            <a:pPr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G_Souvenir"/>
              </a:rPr>
              <a:t>7. </a:t>
            </a:r>
            <a:r>
              <a:rPr lang="ru-RU" sz="3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G_Souvenir"/>
              </a:rPr>
              <a:t>Под художника, эпоху, народность и т.д.</a:t>
            </a:r>
            <a:endParaRPr lang="ru-RU" sz="32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AG_Souvenir"/>
            </a:endParaRPr>
          </a:p>
        </p:txBody>
      </p:sp>
    </p:spTree>
    <p:extLst>
      <p:ext uri="{BB962C8B-B14F-4D97-AF65-F5344CB8AC3E}">
        <p14:creationId xmlns:p14="http://schemas.microsoft.com/office/powerpoint/2010/main" val="147862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579" y="227037"/>
            <a:ext cx="1058942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Интересные факты о деревьях</a:t>
            </a:r>
          </a:p>
          <a:p>
            <a:r>
              <a:rPr lang="ru-RU" dirty="0"/>
              <a:t>•	В настоящее время около 38 миллионов квадратных километров площади на Земле занимают леса, но эта цифра сокращается с каждым годом.</a:t>
            </a:r>
          </a:p>
          <a:p>
            <a:r>
              <a:rPr lang="ru-RU" dirty="0"/>
              <a:t>•	Самый крупные лесные массивы на планете — тайга и южноамериканские джунгли.</a:t>
            </a:r>
          </a:p>
          <a:p>
            <a:r>
              <a:rPr lang="ru-RU" dirty="0"/>
              <a:t>•	Самая лесистая страна в мире — Финляндия, около 70% которой покрыто лесом. Не сильно от неё отстаёт и Черногория (интересные факты о Финляндии).</a:t>
            </a:r>
          </a:p>
          <a:p>
            <a:r>
              <a:rPr lang="ru-RU" dirty="0"/>
              <a:t>•	Самая безлесная страна в Европе — Великобритания, где леса занимают лишь около 6% территории.</a:t>
            </a:r>
          </a:p>
          <a:p>
            <a:r>
              <a:rPr lang="ru-RU" dirty="0"/>
              <a:t>•	Самое высокое дерево на Земле — растущая в США секвойя высотой 112 метров.</a:t>
            </a:r>
          </a:p>
          <a:p>
            <a:r>
              <a:rPr lang="ru-RU" dirty="0"/>
              <a:t>•	Секвойи — в принципе самые высокие деревья в мире. А заодно и самые древние.</a:t>
            </a:r>
          </a:p>
          <a:p>
            <a:r>
              <a:rPr lang="ru-RU" dirty="0"/>
              <a:t>•	На производства одного миллиона тонн бумаги уходит в среднем четверть миллиона деревьев. Для производства одного листа формата А4 требуется в среднем 15-20 грамм древесины.</a:t>
            </a:r>
          </a:p>
          <a:p>
            <a:r>
              <a:rPr lang="ru-RU" dirty="0"/>
              <a:t>•	Берёза — наиболее распространённое на Земле дерево (интересные факты о берёзе).</a:t>
            </a:r>
          </a:p>
          <a:p>
            <a:r>
              <a:rPr lang="ru-RU" dirty="0"/>
              <a:t>•	Для того, чтобы спасти от вырубки одно-единственное дерево, требуется сдать на переработку около 80 кг макулатуры.</a:t>
            </a:r>
          </a:p>
          <a:p>
            <a:r>
              <a:rPr lang="ru-RU" dirty="0"/>
              <a:t>•	Самая дорогая в мире порода древесины — красное дерево </a:t>
            </a:r>
            <a:r>
              <a:rPr lang="ru-RU" dirty="0" err="1"/>
              <a:t>магахони</a:t>
            </a:r>
            <a:r>
              <a:rPr lang="ru-RU" dirty="0"/>
              <a:t>. Из неё делают дорогую элитную мебель и не менее дорогие музыкальные инструменты.</a:t>
            </a:r>
          </a:p>
          <a:p>
            <a:r>
              <a:rPr lang="ru-RU" dirty="0"/>
              <a:t>•	Самое старое из живущих на планете деревьев — растущее в литовском парке дерево по прозвищу «Старик», которому более двух тысяч лет.</a:t>
            </a:r>
          </a:p>
          <a:p>
            <a:r>
              <a:rPr lang="ru-RU" dirty="0"/>
              <a:t>•	Крона обыкновенного дуба вырастает в среднем на метр в течение одного года.</a:t>
            </a:r>
          </a:p>
        </p:txBody>
      </p:sp>
    </p:spTree>
    <p:extLst>
      <p:ext uri="{BB962C8B-B14F-4D97-AF65-F5344CB8AC3E}">
        <p14:creationId xmlns:p14="http://schemas.microsoft.com/office/powerpoint/2010/main" val="143778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68" y="268521"/>
            <a:ext cx="4250134" cy="31876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390" y="166160"/>
            <a:ext cx="4414369" cy="33123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068" y="3566005"/>
            <a:ext cx="4345983" cy="32617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999" y="3566005"/>
            <a:ext cx="4303760" cy="322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0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0219" y="370129"/>
            <a:ext cx="9927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u="sng" dirty="0" smtClean="0"/>
              <a:t>Графическая стилизация дерева</a:t>
            </a:r>
          </a:p>
          <a:p>
            <a:pPr lvl="0"/>
            <a:r>
              <a:rPr lang="ru-RU" sz="2000" b="1" u="sng" dirty="0" smtClean="0"/>
              <a:t>Первый </a:t>
            </a:r>
            <a:r>
              <a:rPr lang="ru-RU" sz="2000" b="1" u="sng" dirty="0"/>
              <a:t>этап: </a:t>
            </a:r>
            <a:r>
              <a:rPr lang="ru-RU" sz="2000" dirty="0"/>
              <a:t>выбрать </a:t>
            </a:r>
            <a:r>
              <a:rPr lang="ru-RU" sz="2000" dirty="0" smtClean="0"/>
              <a:t>дерево </a:t>
            </a:r>
            <a:r>
              <a:rPr lang="ru-RU" sz="2000" dirty="0"/>
              <a:t>и максимально </a:t>
            </a:r>
            <a:r>
              <a:rPr lang="ru-RU" sz="2000" dirty="0" smtClean="0"/>
              <a:t>точно нарисовать его контурное очертание, передать </a:t>
            </a:r>
            <a:r>
              <a:rPr lang="ru-RU" sz="2000" dirty="0"/>
              <a:t>сходство по форме.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50" y="1943913"/>
            <a:ext cx="5627155" cy="40828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66" t="-234" r="222" b="24855"/>
          <a:stretch/>
        </p:blipFill>
        <p:spPr>
          <a:xfrm>
            <a:off x="6966857" y="1345495"/>
            <a:ext cx="1088571" cy="5138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t="74910" r="67466"/>
          <a:stretch/>
        </p:blipFill>
        <p:spPr>
          <a:xfrm>
            <a:off x="8592457" y="1345495"/>
            <a:ext cx="2820030" cy="18599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2" t="48140" r="19703" b="25325"/>
          <a:stretch/>
        </p:blipFill>
        <p:spPr>
          <a:xfrm>
            <a:off x="8466085" y="3305983"/>
            <a:ext cx="2946402" cy="314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390</TotalTime>
  <Words>856</Words>
  <Application>Microsoft Office PowerPoint</Application>
  <PresentationFormat>Широкоэкранный</PresentationFormat>
  <Paragraphs>74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AG_Souvenir</vt:lpstr>
      <vt:lpstr>Arial</vt:lpstr>
      <vt:lpstr>Bahnschrift SemiBold SemiConden</vt:lpstr>
      <vt:lpstr>Calibri</vt:lpstr>
      <vt:lpstr>Century Gothic</vt:lpstr>
      <vt:lpstr>Symbol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24</cp:revision>
  <dcterms:created xsi:type="dcterms:W3CDTF">2023-01-13T10:15:49Z</dcterms:created>
  <dcterms:modified xsi:type="dcterms:W3CDTF">2023-01-31T07:51:35Z</dcterms:modified>
</cp:coreProperties>
</file>